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ADJUSTEDNONRAW_thumb_4656.jpg" descr="UNADJUSTEDNONRAW_thumb_46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Extensional tectonics in the Death Valley area, California: Transport of the Panamint Range structural block 80 km northwestward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defRPr sz="5119"/>
            </a:lvl1pPr>
          </a:lstStyle>
          <a:p>
            <a:pPr/>
            <a:r>
              <a:t>Extensional tectonics in the Death Valley area, California: Transport of the Panamint Range structural block 80 km northwestward</a:t>
            </a:r>
          </a:p>
        </p:txBody>
      </p:sp>
      <p:sp>
        <p:nvSpPr>
          <p:cNvPr id="121" name="John H. Stewart, 1983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t>John H. Stewart, 1983</a:t>
            </a:r>
          </a:p>
          <a:p>
            <a:pPr defTabSz="537463">
              <a:defRPr sz="3404"/>
            </a:pPr>
            <a:r>
              <a:t>Presented by Luke J. Schranz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gional Impl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Regional Implications</a:t>
            </a:r>
          </a:p>
        </p:txBody>
      </p:sp>
      <p:sp>
        <p:nvSpPr>
          <p:cNvPr id="162" name="Garlock fault is major south bounding structure for bloc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Garlock fault is major south bounding structure for blocks</a:t>
            </a:r>
          </a:p>
          <a:p>
            <a:pPr/>
            <a:r>
              <a:t>Late right lateral movement along Death Valley fault may exist and Death Valley could be resultant pull apart basin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552" y="0"/>
            <a:ext cx="868769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"/>
          <p:cNvSpPr/>
          <p:nvPr/>
        </p:nvSpPr>
        <p:spPr>
          <a:xfrm>
            <a:off x="2419637" y="1436591"/>
            <a:ext cx="2328372" cy="5924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fill="norm" stroke="1" extrusionOk="0">
                <a:moveTo>
                  <a:pt x="6799" y="21600"/>
                </a:moveTo>
                <a:lnTo>
                  <a:pt x="11565" y="19969"/>
                </a:lnTo>
                <a:lnTo>
                  <a:pt x="16298" y="19176"/>
                </a:lnTo>
                <a:lnTo>
                  <a:pt x="19606" y="19062"/>
                </a:lnTo>
                <a:lnTo>
                  <a:pt x="21544" y="18342"/>
                </a:lnTo>
                <a:cubicBezTo>
                  <a:pt x="21318" y="18151"/>
                  <a:pt x="21110" y="17956"/>
                  <a:pt x="20920" y="17759"/>
                </a:cubicBezTo>
                <a:cubicBezTo>
                  <a:pt x="20046" y="16848"/>
                  <a:pt x="19565" y="15886"/>
                  <a:pt x="19498" y="14913"/>
                </a:cubicBezTo>
                <a:lnTo>
                  <a:pt x="20088" y="12004"/>
                </a:lnTo>
                <a:lnTo>
                  <a:pt x="18405" y="7346"/>
                </a:lnTo>
                <a:lnTo>
                  <a:pt x="16398" y="3705"/>
                </a:lnTo>
                <a:lnTo>
                  <a:pt x="13684" y="1648"/>
                </a:lnTo>
                <a:lnTo>
                  <a:pt x="9429" y="0"/>
                </a:lnTo>
                <a:cubicBezTo>
                  <a:pt x="8382" y="41"/>
                  <a:pt x="7346" y="119"/>
                  <a:pt x="6333" y="232"/>
                </a:cubicBezTo>
                <a:cubicBezTo>
                  <a:pt x="4875" y="394"/>
                  <a:pt x="3474" y="628"/>
                  <a:pt x="2163" y="928"/>
                </a:cubicBezTo>
                <a:lnTo>
                  <a:pt x="352" y="4072"/>
                </a:lnTo>
                <a:cubicBezTo>
                  <a:pt x="157" y="4947"/>
                  <a:pt x="44" y="5826"/>
                  <a:pt x="10" y="6704"/>
                </a:cubicBezTo>
                <a:cubicBezTo>
                  <a:pt x="-56" y="8457"/>
                  <a:pt x="198" y="10210"/>
                  <a:pt x="772" y="11948"/>
                </a:cubicBezTo>
                <a:lnTo>
                  <a:pt x="1843" y="14805"/>
                </a:lnTo>
                <a:cubicBezTo>
                  <a:pt x="2360" y="15870"/>
                  <a:pt x="2963" y="16928"/>
                  <a:pt x="3652" y="17977"/>
                </a:cubicBezTo>
                <a:cubicBezTo>
                  <a:pt x="4276" y="18927"/>
                  <a:pt x="4971" y="19869"/>
                  <a:pt x="5735" y="20803"/>
                </a:cubicBezTo>
                <a:lnTo>
                  <a:pt x="6799" y="21600"/>
                </a:lnTo>
                <a:close/>
              </a:path>
            </a:pathLst>
          </a:custGeom>
          <a:solidFill>
            <a:schemeClr val="accent3">
              <a:hueOff val="-365725"/>
              <a:satOff val="-32500"/>
              <a:lumOff val="18235"/>
              <a:alpha val="12031"/>
            </a:schemeClr>
          </a:solidFill>
          <a:ln w="25400">
            <a:solidFill>
              <a:schemeClr val="accent5">
                <a:alpha val="120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Shape"/>
          <p:cNvSpPr/>
          <p:nvPr/>
        </p:nvSpPr>
        <p:spPr>
          <a:xfrm>
            <a:off x="4652392" y="2213244"/>
            <a:ext cx="3225201" cy="6074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2" y="0"/>
                </a:moveTo>
                <a:lnTo>
                  <a:pt x="7219" y="3748"/>
                </a:lnTo>
                <a:lnTo>
                  <a:pt x="8410" y="5031"/>
                </a:lnTo>
                <a:lnTo>
                  <a:pt x="11159" y="7923"/>
                </a:lnTo>
                <a:cubicBezTo>
                  <a:pt x="11522" y="8219"/>
                  <a:pt x="11881" y="8515"/>
                  <a:pt x="12238" y="8813"/>
                </a:cubicBezTo>
                <a:cubicBezTo>
                  <a:pt x="13090" y="9526"/>
                  <a:pt x="13924" y="10244"/>
                  <a:pt x="14738" y="10969"/>
                </a:cubicBezTo>
                <a:lnTo>
                  <a:pt x="15488" y="11806"/>
                </a:lnTo>
                <a:cubicBezTo>
                  <a:pt x="15813" y="12060"/>
                  <a:pt x="16133" y="12316"/>
                  <a:pt x="16450" y="12573"/>
                </a:cubicBezTo>
                <a:cubicBezTo>
                  <a:pt x="17070" y="13077"/>
                  <a:pt x="17675" y="13587"/>
                  <a:pt x="18265" y="14101"/>
                </a:cubicBezTo>
                <a:cubicBezTo>
                  <a:pt x="18541" y="14444"/>
                  <a:pt x="18865" y="14777"/>
                  <a:pt x="19233" y="15095"/>
                </a:cubicBezTo>
                <a:cubicBezTo>
                  <a:pt x="19890" y="15662"/>
                  <a:pt x="20685" y="16181"/>
                  <a:pt x="21598" y="16639"/>
                </a:cubicBezTo>
                <a:cubicBezTo>
                  <a:pt x="21462" y="16941"/>
                  <a:pt x="21353" y="17247"/>
                  <a:pt x="21272" y="17555"/>
                </a:cubicBezTo>
                <a:cubicBezTo>
                  <a:pt x="21088" y="18257"/>
                  <a:pt x="21047" y="18967"/>
                  <a:pt x="21152" y="19674"/>
                </a:cubicBezTo>
                <a:lnTo>
                  <a:pt x="21600" y="21510"/>
                </a:lnTo>
                <a:lnTo>
                  <a:pt x="19900" y="21600"/>
                </a:lnTo>
                <a:lnTo>
                  <a:pt x="18428" y="21208"/>
                </a:lnTo>
                <a:cubicBezTo>
                  <a:pt x="18144" y="20870"/>
                  <a:pt x="17816" y="20542"/>
                  <a:pt x="17448" y="20228"/>
                </a:cubicBezTo>
                <a:cubicBezTo>
                  <a:pt x="16488" y="19408"/>
                  <a:pt x="15262" y="18684"/>
                  <a:pt x="13805" y="18107"/>
                </a:cubicBezTo>
                <a:cubicBezTo>
                  <a:pt x="12531" y="17602"/>
                  <a:pt x="11093" y="17215"/>
                  <a:pt x="9922" y="16643"/>
                </a:cubicBezTo>
                <a:cubicBezTo>
                  <a:pt x="8755" y="16072"/>
                  <a:pt x="7903" y="15342"/>
                  <a:pt x="7461" y="14533"/>
                </a:cubicBezTo>
                <a:cubicBezTo>
                  <a:pt x="6919" y="14018"/>
                  <a:pt x="6515" y="13466"/>
                  <a:pt x="6259" y="12892"/>
                </a:cubicBezTo>
                <a:cubicBezTo>
                  <a:pt x="6007" y="12324"/>
                  <a:pt x="5904" y="11742"/>
                  <a:pt x="5732" y="11167"/>
                </a:cubicBezTo>
                <a:cubicBezTo>
                  <a:pt x="5523" y="10470"/>
                  <a:pt x="5214" y="9783"/>
                  <a:pt x="4837" y="9106"/>
                </a:cubicBezTo>
                <a:cubicBezTo>
                  <a:pt x="4533" y="8559"/>
                  <a:pt x="4185" y="8020"/>
                  <a:pt x="3794" y="7489"/>
                </a:cubicBezTo>
                <a:lnTo>
                  <a:pt x="1867" y="4369"/>
                </a:lnTo>
                <a:cubicBezTo>
                  <a:pt x="1558" y="3848"/>
                  <a:pt x="1263" y="3324"/>
                  <a:pt x="980" y="2799"/>
                </a:cubicBezTo>
                <a:cubicBezTo>
                  <a:pt x="634" y="2156"/>
                  <a:pt x="307" y="1509"/>
                  <a:pt x="0" y="860"/>
                </a:cubicBezTo>
                <a:lnTo>
                  <a:pt x="1432" y="0"/>
                </a:lnTo>
                <a:close/>
              </a:path>
            </a:pathLst>
          </a:custGeom>
          <a:solidFill>
            <a:schemeClr val="accent4">
              <a:hueOff val="468000"/>
              <a:satOff val="-4761"/>
              <a:lumOff val="10196"/>
              <a:alpha val="20976"/>
            </a:schemeClr>
          </a:solidFill>
          <a:ln w="25400">
            <a:solidFill>
              <a:schemeClr val="accent5">
                <a:alpha val="2097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Bulldozer"/>
          <p:cNvSpPr/>
          <p:nvPr/>
        </p:nvSpPr>
        <p:spPr>
          <a:xfrm flipH="1" rot="1331927">
            <a:off x="7648527" y="5753574"/>
            <a:ext cx="1509942" cy="83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14" y="0"/>
                </a:moveTo>
                <a:cubicBezTo>
                  <a:pt x="3754" y="0"/>
                  <a:pt x="3706" y="87"/>
                  <a:pt x="3706" y="195"/>
                </a:cubicBezTo>
                <a:lnTo>
                  <a:pt x="3706" y="1427"/>
                </a:lnTo>
                <a:cubicBezTo>
                  <a:pt x="3706" y="1535"/>
                  <a:pt x="3754" y="1622"/>
                  <a:pt x="3814" y="1622"/>
                </a:cubicBezTo>
                <a:lnTo>
                  <a:pt x="4013" y="1622"/>
                </a:lnTo>
                <a:cubicBezTo>
                  <a:pt x="4052" y="1622"/>
                  <a:pt x="4082" y="1690"/>
                  <a:pt x="4072" y="1759"/>
                </a:cubicBezTo>
                <a:lnTo>
                  <a:pt x="3422" y="6330"/>
                </a:lnTo>
                <a:cubicBezTo>
                  <a:pt x="3399" y="6493"/>
                  <a:pt x="3316" y="6607"/>
                  <a:pt x="3223" y="6607"/>
                </a:cubicBezTo>
                <a:lnTo>
                  <a:pt x="2720" y="6607"/>
                </a:lnTo>
                <a:cubicBezTo>
                  <a:pt x="2623" y="6607"/>
                  <a:pt x="2532" y="6684"/>
                  <a:pt x="2469" y="6817"/>
                </a:cubicBezTo>
                <a:lnTo>
                  <a:pt x="938" y="10051"/>
                </a:lnTo>
                <a:cubicBezTo>
                  <a:pt x="887" y="10159"/>
                  <a:pt x="859" y="10296"/>
                  <a:pt x="859" y="10438"/>
                </a:cubicBezTo>
                <a:lnTo>
                  <a:pt x="859" y="13064"/>
                </a:lnTo>
                <a:cubicBezTo>
                  <a:pt x="859" y="13171"/>
                  <a:pt x="810" y="13258"/>
                  <a:pt x="751" y="13259"/>
                </a:cubicBezTo>
                <a:lnTo>
                  <a:pt x="106" y="13265"/>
                </a:lnTo>
                <a:cubicBezTo>
                  <a:pt x="47" y="13266"/>
                  <a:pt x="0" y="13353"/>
                  <a:pt x="0" y="13460"/>
                </a:cubicBezTo>
                <a:lnTo>
                  <a:pt x="0" y="17470"/>
                </a:lnTo>
                <a:cubicBezTo>
                  <a:pt x="0" y="17528"/>
                  <a:pt x="14" y="17583"/>
                  <a:pt x="39" y="17620"/>
                </a:cubicBezTo>
                <a:lnTo>
                  <a:pt x="910" y="18922"/>
                </a:lnTo>
                <a:cubicBezTo>
                  <a:pt x="938" y="18965"/>
                  <a:pt x="980" y="18921"/>
                  <a:pt x="972" y="18855"/>
                </a:cubicBezTo>
                <a:cubicBezTo>
                  <a:pt x="932" y="18537"/>
                  <a:pt x="911" y="18205"/>
                  <a:pt x="910" y="17866"/>
                </a:cubicBezTo>
                <a:cubicBezTo>
                  <a:pt x="900" y="15309"/>
                  <a:pt x="2078" y="13250"/>
                  <a:pt x="3496" y="13250"/>
                </a:cubicBezTo>
                <a:lnTo>
                  <a:pt x="12769" y="13250"/>
                </a:lnTo>
                <a:cubicBezTo>
                  <a:pt x="13562" y="13250"/>
                  <a:pt x="14270" y="13910"/>
                  <a:pt x="14737" y="14939"/>
                </a:cubicBezTo>
                <a:cubicBezTo>
                  <a:pt x="14762" y="14995"/>
                  <a:pt x="14749" y="15080"/>
                  <a:pt x="14712" y="15106"/>
                </a:cubicBezTo>
                <a:lnTo>
                  <a:pt x="14421" y="15307"/>
                </a:lnTo>
                <a:cubicBezTo>
                  <a:pt x="14372" y="15341"/>
                  <a:pt x="14318" y="15318"/>
                  <a:pt x="14281" y="15249"/>
                </a:cubicBezTo>
                <a:cubicBezTo>
                  <a:pt x="13901" y="14526"/>
                  <a:pt x="13364" y="14074"/>
                  <a:pt x="12769" y="14074"/>
                </a:cubicBezTo>
                <a:lnTo>
                  <a:pt x="3491" y="14074"/>
                </a:lnTo>
                <a:cubicBezTo>
                  <a:pt x="2352" y="14074"/>
                  <a:pt x="1392" y="15690"/>
                  <a:pt x="1365" y="17744"/>
                </a:cubicBezTo>
                <a:cubicBezTo>
                  <a:pt x="1337" y="19861"/>
                  <a:pt x="2285" y="21600"/>
                  <a:pt x="3453" y="21600"/>
                </a:cubicBezTo>
                <a:lnTo>
                  <a:pt x="12769" y="21600"/>
                </a:lnTo>
                <a:cubicBezTo>
                  <a:pt x="13621" y="21600"/>
                  <a:pt x="14354" y="20676"/>
                  <a:pt x="14678" y="19354"/>
                </a:cubicBezTo>
                <a:cubicBezTo>
                  <a:pt x="14690" y="19307"/>
                  <a:pt x="14670" y="19251"/>
                  <a:pt x="14641" y="19251"/>
                </a:cubicBezTo>
                <a:lnTo>
                  <a:pt x="13999" y="19251"/>
                </a:lnTo>
                <a:cubicBezTo>
                  <a:pt x="13965" y="19251"/>
                  <a:pt x="13932" y="19283"/>
                  <a:pt x="13912" y="19333"/>
                </a:cubicBezTo>
                <a:cubicBezTo>
                  <a:pt x="13658" y="19949"/>
                  <a:pt x="13251" y="20349"/>
                  <a:pt x="12793" y="20349"/>
                </a:cubicBezTo>
                <a:cubicBezTo>
                  <a:pt x="12335" y="20349"/>
                  <a:pt x="11928" y="19949"/>
                  <a:pt x="11674" y="19333"/>
                </a:cubicBezTo>
                <a:cubicBezTo>
                  <a:pt x="11653" y="19283"/>
                  <a:pt x="11621" y="19251"/>
                  <a:pt x="11586" y="19251"/>
                </a:cubicBezTo>
                <a:lnTo>
                  <a:pt x="7329" y="19251"/>
                </a:lnTo>
                <a:cubicBezTo>
                  <a:pt x="6907" y="19251"/>
                  <a:pt x="6543" y="18669"/>
                  <a:pt x="6522" y="17909"/>
                </a:cubicBezTo>
                <a:cubicBezTo>
                  <a:pt x="6500" y="17096"/>
                  <a:pt x="6861" y="16421"/>
                  <a:pt x="7307" y="16421"/>
                </a:cubicBezTo>
                <a:lnTo>
                  <a:pt x="11591" y="16421"/>
                </a:lnTo>
                <a:cubicBezTo>
                  <a:pt x="11623" y="16421"/>
                  <a:pt x="11652" y="16393"/>
                  <a:pt x="11671" y="16348"/>
                </a:cubicBezTo>
                <a:cubicBezTo>
                  <a:pt x="11924" y="15727"/>
                  <a:pt x="12333" y="15325"/>
                  <a:pt x="12793" y="15325"/>
                </a:cubicBezTo>
                <a:cubicBezTo>
                  <a:pt x="13078" y="15325"/>
                  <a:pt x="13342" y="15478"/>
                  <a:pt x="13562" y="15742"/>
                </a:cubicBezTo>
                <a:cubicBezTo>
                  <a:pt x="13599" y="15785"/>
                  <a:pt x="13591" y="15884"/>
                  <a:pt x="13551" y="15912"/>
                </a:cubicBezTo>
                <a:lnTo>
                  <a:pt x="12214" y="16847"/>
                </a:lnTo>
                <a:cubicBezTo>
                  <a:pt x="12152" y="16890"/>
                  <a:pt x="12085" y="16911"/>
                  <a:pt x="12018" y="16911"/>
                </a:cubicBezTo>
                <a:lnTo>
                  <a:pt x="7324" y="16911"/>
                </a:lnTo>
                <a:cubicBezTo>
                  <a:pt x="7051" y="16911"/>
                  <a:pt x="6813" y="17283"/>
                  <a:pt x="6796" y="17775"/>
                </a:cubicBezTo>
                <a:cubicBezTo>
                  <a:pt x="6776" y="18314"/>
                  <a:pt x="7012" y="18761"/>
                  <a:pt x="7307" y="18761"/>
                </a:cubicBezTo>
                <a:lnTo>
                  <a:pt x="17850" y="18761"/>
                </a:lnTo>
                <a:cubicBezTo>
                  <a:pt x="17892" y="18761"/>
                  <a:pt x="17925" y="18823"/>
                  <a:pt x="17925" y="18898"/>
                </a:cubicBezTo>
                <a:lnTo>
                  <a:pt x="17925" y="20383"/>
                </a:lnTo>
                <a:cubicBezTo>
                  <a:pt x="17925" y="20479"/>
                  <a:pt x="17965" y="20560"/>
                  <a:pt x="18017" y="20574"/>
                </a:cubicBezTo>
                <a:lnTo>
                  <a:pt x="21529" y="21548"/>
                </a:lnTo>
                <a:cubicBezTo>
                  <a:pt x="21566" y="21559"/>
                  <a:pt x="21600" y="21507"/>
                  <a:pt x="21600" y="21439"/>
                </a:cubicBezTo>
                <a:lnTo>
                  <a:pt x="21600" y="20629"/>
                </a:lnTo>
                <a:cubicBezTo>
                  <a:pt x="21600" y="20545"/>
                  <a:pt x="21580" y="20465"/>
                  <a:pt x="21546" y="20407"/>
                </a:cubicBezTo>
                <a:lnTo>
                  <a:pt x="20392" y="18435"/>
                </a:lnTo>
                <a:cubicBezTo>
                  <a:pt x="20350" y="18364"/>
                  <a:pt x="20320" y="18271"/>
                  <a:pt x="20309" y="18170"/>
                </a:cubicBezTo>
                <a:lnTo>
                  <a:pt x="19354" y="9732"/>
                </a:lnTo>
                <a:cubicBezTo>
                  <a:pt x="19344" y="9641"/>
                  <a:pt x="19299" y="9577"/>
                  <a:pt x="19248" y="9577"/>
                </a:cubicBezTo>
                <a:lnTo>
                  <a:pt x="18908" y="9577"/>
                </a:lnTo>
                <a:cubicBezTo>
                  <a:pt x="18867" y="9577"/>
                  <a:pt x="18829" y="9620"/>
                  <a:pt x="18811" y="9686"/>
                </a:cubicBezTo>
                <a:lnTo>
                  <a:pt x="18254" y="11725"/>
                </a:lnTo>
                <a:cubicBezTo>
                  <a:pt x="18237" y="11784"/>
                  <a:pt x="18193" y="11799"/>
                  <a:pt x="18168" y="11752"/>
                </a:cubicBezTo>
                <a:lnTo>
                  <a:pt x="14124" y="4419"/>
                </a:lnTo>
                <a:cubicBezTo>
                  <a:pt x="14082" y="4342"/>
                  <a:pt x="14013" y="4343"/>
                  <a:pt x="13971" y="4419"/>
                </a:cubicBezTo>
                <a:lnTo>
                  <a:pt x="13640" y="5015"/>
                </a:lnTo>
                <a:cubicBezTo>
                  <a:pt x="13598" y="5091"/>
                  <a:pt x="13596" y="5213"/>
                  <a:pt x="13638" y="5289"/>
                </a:cubicBezTo>
                <a:lnTo>
                  <a:pt x="15100" y="7939"/>
                </a:lnTo>
                <a:cubicBezTo>
                  <a:pt x="15133" y="8000"/>
                  <a:pt x="15106" y="8104"/>
                  <a:pt x="15059" y="8092"/>
                </a:cubicBezTo>
                <a:lnTo>
                  <a:pt x="12153" y="7340"/>
                </a:lnTo>
                <a:cubicBezTo>
                  <a:pt x="12100" y="7326"/>
                  <a:pt x="12061" y="7242"/>
                  <a:pt x="12061" y="7145"/>
                </a:cubicBezTo>
                <a:lnTo>
                  <a:pt x="12061" y="1817"/>
                </a:lnTo>
                <a:cubicBezTo>
                  <a:pt x="12061" y="1709"/>
                  <a:pt x="12012" y="1622"/>
                  <a:pt x="11953" y="1622"/>
                </a:cubicBezTo>
                <a:lnTo>
                  <a:pt x="11507" y="1622"/>
                </a:lnTo>
                <a:cubicBezTo>
                  <a:pt x="11447" y="1622"/>
                  <a:pt x="11399" y="1709"/>
                  <a:pt x="11399" y="1817"/>
                </a:cubicBezTo>
                <a:lnTo>
                  <a:pt x="11399" y="6920"/>
                </a:lnTo>
                <a:cubicBezTo>
                  <a:pt x="11399" y="7039"/>
                  <a:pt x="11341" y="7129"/>
                  <a:pt x="11276" y="7112"/>
                </a:cubicBezTo>
                <a:lnTo>
                  <a:pt x="9438" y="6637"/>
                </a:lnTo>
                <a:cubicBezTo>
                  <a:pt x="9372" y="6620"/>
                  <a:pt x="9322" y="6517"/>
                  <a:pt x="9322" y="6397"/>
                </a:cubicBezTo>
                <a:lnTo>
                  <a:pt x="9322" y="1768"/>
                </a:lnTo>
                <a:cubicBezTo>
                  <a:pt x="9322" y="1687"/>
                  <a:pt x="9358" y="1622"/>
                  <a:pt x="9403" y="1622"/>
                </a:cubicBezTo>
                <a:lnTo>
                  <a:pt x="9634" y="1622"/>
                </a:lnTo>
                <a:cubicBezTo>
                  <a:pt x="9704" y="1622"/>
                  <a:pt x="9757" y="1504"/>
                  <a:pt x="9740" y="1382"/>
                </a:cubicBezTo>
                <a:lnTo>
                  <a:pt x="9573" y="149"/>
                </a:lnTo>
                <a:cubicBezTo>
                  <a:pt x="9561" y="62"/>
                  <a:pt x="9518" y="0"/>
                  <a:pt x="9469" y="0"/>
                </a:cubicBezTo>
                <a:lnTo>
                  <a:pt x="3814" y="0"/>
                </a:lnTo>
                <a:close/>
                <a:moveTo>
                  <a:pt x="6792" y="1622"/>
                </a:moveTo>
                <a:lnTo>
                  <a:pt x="8483" y="1622"/>
                </a:lnTo>
                <a:cubicBezTo>
                  <a:pt x="8618" y="1622"/>
                  <a:pt x="8728" y="1820"/>
                  <a:pt x="8728" y="2063"/>
                </a:cubicBezTo>
                <a:lnTo>
                  <a:pt x="8728" y="6126"/>
                </a:lnTo>
                <a:cubicBezTo>
                  <a:pt x="8728" y="6444"/>
                  <a:pt x="8702" y="6761"/>
                  <a:pt x="8652" y="7066"/>
                </a:cubicBezTo>
                <a:lnTo>
                  <a:pt x="8233" y="9592"/>
                </a:lnTo>
                <a:cubicBezTo>
                  <a:pt x="8202" y="9780"/>
                  <a:pt x="8106" y="9907"/>
                  <a:pt x="7997" y="9905"/>
                </a:cubicBezTo>
                <a:lnTo>
                  <a:pt x="6789" y="9890"/>
                </a:lnTo>
                <a:cubicBezTo>
                  <a:pt x="6655" y="9888"/>
                  <a:pt x="6548" y="9691"/>
                  <a:pt x="6547" y="9449"/>
                </a:cubicBezTo>
                <a:lnTo>
                  <a:pt x="6547" y="2063"/>
                </a:lnTo>
                <a:cubicBezTo>
                  <a:pt x="6547" y="1820"/>
                  <a:pt x="6657" y="1622"/>
                  <a:pt x="6792" y="1622"/>
                </a:cubicBezTo>
                <a:close/>
                <a:moveTo>
                  <a:pt x="4906" y="1631"/>
                </a:moveTo>
                <a:lnTo>
                  <a:pt x="5699" y="1640"/>
                </a:lnTo>
                <a:cubicBezTo>
                  <a:pt x="5833" y="1642"/>
                  <a:pt x="5940" y="1840"/>
                  <a:pt x="5940" y="2081"/>
                </a:cubicBezTo>
                <a:lnTo>
                  <a:pt x="5940" y="6165"/>
                </a:lnTo>
                <a:cubicBezTo>
                  <a:pt x="5940" y="6409"/>
                  <a:pt x="5830" y="6607"/>
                  <a:pt x="5695" y="6607"/>
                </a:cubicBezTo>
                <a:lnTo>
                  <a:pt x="4320" y="6607"/>
                </a:lnTo>
                <a:cubicBezTo>
                  <a:pt x="4160" y="6607"/>
                  <a:pt x="4044" y="6334"/>
                  <a:pt x="4084" y="6056"/>
                </a:cubicBezTo>
                <a:lnTo>
                  <a:pt x="4668" y="1960"/>
                </a:lnTo>
                <a:cubicBezTo>
                  <a:pt x="4696" y="1764"/>
                  <a:pt x="4793" y="1629"/>
                  <a:pt x="4906" y="1631"/>
                </a:cubicBezTo>
                <a:close/>
                <a:moveTo>
                  <a:pt x="16305" y="10197"/>
                </a:moveTo>
                <a:cubicBezTo>
                  <a:pt x="16321" y="10185"/>
                  <a:pt x="16340" y="10189"/>
                  <a:pt x="16355" y="10216"/>
                </a:cubicBezTo>
                <a:lnTo>
                  <a:pt x="17783" y="12802"/>
                </a:lnTo>
                <a:cubicBezTo>
                  <a:pt x="17813" y="12857"/>
                  <a:pt x="17802" y="12951"/>
                  <a:pt x="17763" y="12979"/>
                </a:cubicBezTo>
                <a:lnTo>
                  <a:pt x="16355" y="13959"/>
                </a:lnTo>
                <a:cubicBezTo>
                  <a:pt x="16316" y="13986"/>
                  <a:pt x="16276" y="13933"/>
                  <a:pt x="16276" y="13858"/>
                </a:cubicBezTo>
                <a:lnTo>
                  <a:pt x="16276" y="10274"/>
                </a:lnTo>
                <a:cubicBezTo>
                  <a:pt x="16276" y="10236"/>
                  <a:pt x="16288" y="10210"/>
                  <a:pt x="16305" y="10197"/>
                </a:cubicBezTo>
                <a:close/>
                <a:moveTo>
                  <a:pt x="17823" y="14257"/>
                </a:moveTo>
                <a:cubicBezTo>
                  <a:pt x="17873" y="14223"/>
                  <a:pt x="17925" y="14290"/>
                  <a:pt x="17925" y="14385"/>
                </a:cubicBezTo>
                <a:lnTo>
                  <a:pt x="17925" y="16777"/>
                </a:lnTo>
                <a:cubicBezTo>
                  <a:pt x="17925" y="16851"/>
                  <a:pt x="17892" y="16911"/>
                  <a:pt x="17850" y="16911"/>
                </a:cubicBezTo>
                <a:lnTo>
                  <a:pt x="14187" y="16911"/>
                </a:lnTo>
                <a:cubicBezTo>
                  <a:pt x="14152" y="16911"/>
                  <a:pt x="14142" y="16824"/>
                  <a:pt x="14175" y="16801"/>
                </a:cubicBezTo>
                <a:lnTo>
                  <a:pt x="15078" y="16171"/>
                </a:lnTo>
                <a:cubicBezTo>
                  <a:pt x="15107" y="16151"/>
                  <a:pt x="15140" y="16179"/>
                  <a:pt x="15150" y="16232"/>
                </a:cubicBezTo>
                <a:lnTo>
                  <a:pt x="15169" y="16323"/>
                </a:lnTo>
                <a:cubicBezTo>
                  <a:pt x="15181" y="16382"/>
                  <a:pt x="15210" y="16421"/>
                  <a:pt x="15245" y="16421"/>
                </a:cubicBezTo>
                <a:lnTo>
                  <a:pt x="16185" y="16421"/>
                </a:lnTo>
                <a:cubicBezTo>
                  <a:pt x="16235" y="16421"/>
                  <a:pt x="16276" y="16347"/>
                  <a:pt x="16276" y="16256"/>
                </a:cubicBezTo>
                <a:lnTo>
                  <a:pt x="16276" y="15450"/>
                </a:lnTo>
                <a:cubicBezTo>
                  <a:pt x="16276" y="15382"/>
                  <a:pt x="16298" y="15322"/>
                  <a:pt x="16333" y="15298"/>
                </a:cubicBezTo>
                <a:lnTo>
                  <a:pt x="17823" y="14257"/>
                </a:lnTo>
                <a:close/>
                <a:moveTo>
                  <a:pt x="3453" y="15325"/>
                </a:moveTo>
                <a:cubicBezTo>
                  <a:pt x="4222" y="15325"/>
                  <a:pt x="4845" y="16448"/>
                  <a:pt x="4845" y="17836"/>
                </a:cubicBezTo>
                <a:cubicBezTo>
                  <a:pt x="4845" y="19223"/>
                  <a:pt x="4222" y="20349"/>
                  <a:pt x="3453" y="20349"/>
                </a:cubicBezTo>
                <a:cubicBezTo>
                  <a:pt x="2683" y="20349"/>
                  <a:pt x="2059" y="19223"/>
                  <a:pt x="2059" y="17836"/>
                </a:cubicBezTo>
                <a:cubicBezTo>
                  <a:pt x="2059" y="16448"/>
                  <a:pt x="2683" y="15325"/>
                  <a:pt x="3453" y="1532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0" name="Line"/>
          <p:cNvSpPr/>
          <p:nvPr/>
        </p:nvSpPr>
        <p:spPr>
          <a:xfrm flipH="1" flipV="1">
            <a:off x="3799548" y="3865789"/>
            <a:ext cx="3139080" cy="1188282"/>
          </a:xfrm>
          <a:prstGeom prst="line">
            <a:avLst/>
          </a:prstGeom>
          <a:ln w="38100">
            <a:solidFill>
              <a:schemeClr val="accent3">
                <a:hueOff val="557972"/>
                <a:lumOff val="-12549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Line"/>
          <p:cNvSpPr/>
          <p:nvPr/>
        </p:nvSpPr>
        <p:spPr>
          <a:xfrm flipH="1" flipV="1">
            <a:off x="6218377" y="5409217"/>
            <a:ext cx="1508463" cy="634173"/>
          </a:xfrm>
          <a:prstGeom prst="line">
            <a:avLst/>
          </a:prstGeom>
          <a:ln w="38100">
            <a:solidFill>
              <a:schemeClr val="accent4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2" name="Bulldozer"/>
          <p:cNvSpPr/>
          <p:nvPr/>
        </p:nvSpPr>
        <p:spPr>
          <a:xfrm flipH="1" rot="1331927">
            <a:off x="6531179" y="4590691"/>
            <a:ext cx="1509942" cy="83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14" y="0"/>
                </a:moveTo>
                <a:cubicBezTo>
                  <a:pt x="3754" y="0"/>
                  <a:pt x="3706" y="87"/>
                  <a:pt x="3706" y="195"/>
                </a:cubicBezTo>
                <a:lnTo>
                  <a:pt x="3706" y="1427"/>
                </a:lnTo>
                <a:cubicBezTo>
                  <a:pt x="3706" y="1535"/>
                  <a:pt x="3754" y="1622"/>
                  <a:pt x="3814" y="1622"/>
                </a:cubicBezTo>
                <a:lnTo>
                  <a:pt x="4013" y="1622"/>
                </a:lnTo>
                <a:cubicBezTo>
                  <a:pt x="4052" y="1622"/>
                  <a:pt x="4082" y="1690"/>
                  <a:pt x="4072" y="1759"/>
                </a:cubicBezTo>
                <a:lnTo>
                  <a:pt x="3422" y="6330"/>
                </a:lnTo>
                <a:cubicBezTo>
                  <a:pt x="3399" y="6493"/>
                  <a:pt x="3316" y="6607"/>
                  <a:pt x="3223" y="6607"/>
                </a:cubicBezTo>
                <a:lnTo>
                  <a:pt x="2720" y="6607"/>
                </a:lnTo>
                <a:cubicBezTo>
                  <a:pt x="2623" y="6607"/>
                  <a:pt x="2532" y="6684"/>
                  <a:pt x="2469" y="6817"/>
                </a:cubicBezTo>
                <a:lnTo>
                  <a:pt x="938" y="10051"/>
                </a:lnTo>
                <a:cubicBezTo>
                  <a:pt x="887" y="10159"/>
                  <a:pt x="859" y="10296"/>
                  <a:pt x="859" y="10438"/>
                </a:cubicBezTo>
                <a:lnTo>
                  <a:pt x="859" y="13064"/>
                </a:lnTo>
                <a:cubicBezTo>
                  <a:pt x="859" y="13171"/>
                  <a:pt x="810" y="13258"/>
                  <a:pt x="751" y="13259"/>
                </a:cubicBezTo>
                <a:lnTo>
                  <a:pt x="106" y="13265"/>
                </a:lnTo>
                <a:cubicBezTo>
                  <a:pt x="47" y="13266"/>
                  <a:pt x="0" y="13353"/>
                  <a:pt x="0" y="13460"/>
                </a:cubicBezTo>
                <a:lnTo>
                  <a:pt x="0" y="17470"/>
                </a:lnTo>
                <a:cubicBezTo>
                  <a:pt x="0" y="17528"/>
                  <a:pt x="14" y="17583"/>
                  <a:pt x="39" y="17620"/>
                </a:cubicBezTo>
                <a:lnTo>
                  <a:pt x="910" y="18922"/>
                </a:lnTo>
                <a:cubicBezTo>
                  <a:pt x="938" y="18965"/>
                  <a:pt x="980" y="18921"/>
                  <a:pt x="972" y="18855"/>
                </a:cubicBezTo>
                <a:cubicBezTo>
                  <a:pt x="932" y="18537"/>
                  <a:pt x="911" y="18205"/>
                  <a:pt x="910" y="17866"/>
                </a:cubicBezTo>
                <a:cubicBezTo>
                  <a:pt x="900" y="15309"/>
                  <a:pt x="2078" y="13250"/>
                  <a:pt x="3496" y="13250"/>
                </a:cubicBezTo>
                <a:lnTo>
                  <a:pt x="12769" y="13250"/>
                </a:lnTo>
                <a:cubicBezTo>
                  <a:pt x="13562" y="13250"/>
                  <a:pt x="14270" y="13910"/>
                  <a:pt x="14737" y="14939"/>
                </a:cubicBezTo>
                <a:cubicBezTo>
                  <a:pt x="14762" y="14995"/>
                  <a:pt x="14749" y="15080"/>
                  <a:pt x="14712" y="15106"/>
                </a:cubicBezTo>
                <a:lnTo>
                  <a:pt x="14421" y="15307"/>
                </a:lnTo>
                <a:cubicBezTo>
                  <a:pt x="14372" y="15341"/>
                  <a:pt x="14318" y="15318"/>
                  <a:pt x="14281" y="15249"/>
                </a:cubicBezTo>
                <a:cubicBezTo>
                  <a:pt x="13901" y="14526"/>
                  <a:pt x="13364" y="14074"/>
                  <a:pt x="12769" y="14074"/>
                </a:cubicBezTo>
                <a:lnTo>
                  <a:pt x="3491" y="14074"/>
                </a:lnTo>
                <a:cubicBezTo>
                  <a:pt x="2352" y="14074"/>
                  <a:pt x="1392" y="15690"/>
                  <a:pt x="1365" y="17744"/>
                </a:cubicBezTo>
                <a:cubicBezTo>
                  <a:pt x="1337" y="19861"/>
                  <a:pt x="2285" y="21600"/>
                  <a:pt x="3453" y="21600"/>
                </a:cubicBezTo>
                <a:lnTo>
                  <a:pt x="12769" y="21600"/>
                </a:lnTo>
                <a:cubicBezTo>
                  <a:pt x="13621" y="21600"/>
                  <a:pt x="14354" y="20676"/>
                  <a:pt x="14678" y="19354"/>
                </a:cubicBezTo>
                <a:cubicBezTo>
                  <a:pt x="14690" y="19307"/>
                  <a:pt x="14670" y="19251"/>
                  <a:pt x="14641" y="19251"/>
                </a:cubicBezTo>
                <a:lnTo>
                  <a:pt x="13999" y="19251"/>
                </a:lnTo>
                <a:cubicBezTo>
                  <a:pt x="13965" y="19251"/>
                  <a:pt x="13932" y="19283"/>
                  <a:pt x="13912" y="19333"/>
                </a:cubicBezTo>
                <a:cubicBezTo>
                  <a:pt x="13658" y="19949"/>
                  <a:pt x="13251" y="20349"/>
                  <a:pt x="12793" y="20349"/>
                </a:cubicBezTo>
                <a:cubicBezTo>
                  <a:pt x="12335" y="20349"/>
                  <a:pt x="11928" y="19949"/>
                  <a:pt x="11674" y="19333"/>
                </a:cubicBezTo>
                <a:cubicBezTo>
                  <a:pt x="11653" y="19283"/>
                  <a:pt x="11621" y="19251"/>
                  <a:pt x="11586" y="19251"/>
                </a:cubicBezTo>
                <a:lnTo>
                  <a:pt x="7329" y="19251"/>
                </a:lnTo>
                <a:cubicBezTo>
                  <a:pt x="6907" y="19251"/>
                  <a:pt x="6543" y="18669"/>
                  <a:pt x="6522" y="17909"/>
                </a:cubicBezTo>
                <a:cubicBezTo>
                  <a:pt x="6500" y="17096"/>
                  <a:pt x="6861" y="16421"/>
                  <a:pt x="7307" y="16421"/>
                </a:cubicBezTo>
                <a:lnTo>
                  <a:pt x="11591" y="16421"/>
                </a:lnTo>
                <a:cubicBezTo>
                  <a:pt x="11623" y="16421"/>
                  <a:pt x="11652" y="16393"/>
                  <a:pt x="11671" y="16348"/>
                </a:cubicBezTo>
                <a:cubicBezTo>
                  <a:pt x="11924" y="15727"/>
                  <a:pt x="12333" y="15325"/>
                  <a:pt x="12793" y="15325"/>
                </a:cubicBezTo>
                <a:cubicBezTo>
                  <a:pt x="13078" y="15325"/>
                  <a:pt x="13342" y="15478"/>
                  <a:pt x="13562" y="15742"/>
                </a:cubicBezTo>
                <a:cubicBezTo>
                  <a:pt x="13599" y="15785"/>
                  <a:pt x="13591" y="15884"/>
                  <a:pt x="13551" y="15912"/>
                </a:cubicBezTo>
                <a:lnTo>
                  <a:pt x="12214" y="16847"/>
                </a:lnTo>
                <a:cubicBezTo>
                  <a:pt x="12152" y="16890"/>
                  <a:pt x="12085" y="16911"/>
                  <a:pt x="12018" y="16911"/>
                </a:cubicBezTo>
                <a:lnTo>
                  <a:pt x="7324" y="16911"/>
                </a:lnTo>
                <a:cubicBezTo>
                  <a:pt x="7051" y="16911"/>
                  <a:pt x="6813" y="17283"/>
                  <a:pt x="6796" y="17775"/>
                </a:cubicBezTo>
                <a:cubicBezTo>
                  <a:pt x="6776" y="18314"/>
                  <a:pt x="7012" y="18761"/>
                  <a:pt x="7307" y="18761"/>
                </a:cubicBezTo>
                <a:lnTo>
                  <a:pt x="17850" y="18761"/>
                </a:lnTo>
                <a:cubicBezTo>
                  <a:pt x="17892" y="18761"/>
                  <a:pt x="17925" y="18823"/>
                  <a:pt x="17925" y="18898"/>
                </a:cubicBezTo>
                <a:lnTo>
                  <a:pt x="17925" y="20383"/>
                </a:lnTo>
                <a:cubicBezTo>
                  <a:pt x="17925" y="20479"/>
                  <a:pt x="17965" y="20560"/>
                  <a:pt x="18017" y="20574"/>
                </a:cubicBezTo>
                <a:lnTo>
                  <a:pt x="21529" y="21548"/>
                </a:lnTo>
                <a:cubicBezTo>
                  <a:pt x="21566" y="21559"/>
                  <a:pt x="21600" y="21507"/>
                  <a:pt x="21600" y="21439"/>
                </a:cubicBezTo>
                <a:lnTo>
                  <a:pt x="21600" y="20629"/>
                </a:lnTo>
                <a:cubicBezTo>
                  <a:pt x="21600" y="20545"/>
                  <a:pt x="21580" y="20465"/>
                  <a:pt x="21546" y="20407"/>
                </a:cubicBezTo>
                <a:lnTo>
                  <a:pt x="20392" y="18435"/>
                </a:lnTo>
                <a:cubicBezTo>
                  <a:pt x="20350" y="18364"/>
                  <a:pt x="20320" y="18271"/>
                  <a:pt x="20309" y="18170"/>
                </a:cubicBezTo>
                <a:lnTo>
                  <a:pt x="19354" y="9732"/>
                </a:lnTo>
                <a:cubicBezTo>
                  <a:pt x="19344" y="9641"/>
                  <a:pt x="19299" y="9577"/>
                  <a:pt x="19248" y="9577"/>
                </a:cubicBezTo>
                <a:lnTo>
                  <a:pt x="18908" y="9577"/>
                </a:lnTo>
                <a:cubicBezTo>
                  <a:pt x="18867" y="9577"/>
                  <a:pt x="18829" y="9620"/>
                  <a:pt x="18811" y="9686"/>
                </a:cubicBezTo>
                <a:lnTo>
                  <a:pt x="18254" y="11725"/>
                </a:lnTo>
                <a:cubicBezTo>
                  <a:pt x="18237" y="11784"/>
                  <a:pt x="18193" y="11799"/>
                  <a:pt x="18168" y="11752"/>
                </a:cubicBezTo>
                <a:lnTo>
                  <a:pt x="14124" y="4419"/>
                </a:lnTo>
                <a:cubicBezTo>
                  <a:pt x="14082" y="4342"/>
                  <a:pt x="14013" y="4343"/>
                  <a:pt x="13971" y="4419"/>
                </a:cubicBezTo>
                <a:lnTo>
                  <a:pt x="13640" y="5015"/>
                </a:lnTo>
                <a:cubicBezTo>
                  <a:pt x="13598" y="5091"/>
                  <a:pt x="13596" y="5213"/>
                  <a:pt x="13638" y="5289"/>
                </a:cubicBezTo>
                <a:lnTo>
                  <a:pt x="15100" y="7939"/>
                </a:lnTo>
                <a:cubicBezTo>
                  <a:pt x="15133" y="8000"/>
                  <a:pt x="15106" y="8104"/>
                  <a:pt x="15059" y="8092"/>
                </a:cubicBezTo>
                <a:lnTo>
                  <a:pt x="12153" y="7340"/>
                </a:lnTo>
                <a:cubicBezTo>
                  <a:pt x="12100" y="7326"/>
                  <a:pt x="12061" y="7242"/>
                  <a:pt x="12061" y="7145"/>
                </a:cubicBezTo>
                <a:lnTo>
                  <a:pt x="12061" y="1817"/>
                </a:lnTo>
                <a:cubicBezTo>
                  <a:pt x="12061" y="1709"/>
                  <a:pt x="12012" y="1622"/>
                  <a:pt x="11953" y="1622"/>
                </a:cubicBezTo>
                <a:lnTo>
                  <a:pt x="11507" y="1622"/>
                </a:lnTo>
                <a:cubicBezTo>
                  <a:pt x="11447" y="1622"/>
                  <a:pt x="11399" y="1709"/>
                  <a:pt x="11399" y="1817"/>
                </a:cubicBezTo>
                <a:lnTo>
                  <a:pt x="11399" y="6920"/>
                </a:lnTo>
                <a:cubicBezTo>
                  <a:pt x="11399" y="7039"/>
                  <a:pt x="11341" y="7129"/>
                  <a:pt x="11276" y="7112"/>
                </a:cubicBezTo>
                <a:lnTo>
                  <a:pt x="9438" y="6637"/>
                </a:lnTo>
                <a:cubicBezTo>
                  <a:pt x="9372" y="6620"/>
                  <a:pt x="9322" y="6517"/>
                  <a:pt x="9322" y="6397"/>
                </a:cubicBezTo>
                <a:lnTo>
                  <a:pt x="9322" y="1768"/>
                </a:lnTo>
                <a:cubicBezTo>
                  <a:pt x="9322" y="1687"/>
                  <a:pt x="9358" y="1622"/>
                  <a:pt x="9403" y="1622"/>
                </a:cubicBezTo>
                <a:lnTo>
                  <a:pt x="9634" y="1622"/>
                </a:lnTo>
                <a:cubicBezTo>
                  <a:pt x="9704" y="1622"/>
                  <a:pt x="9757" y="1504"/>
                  <a:pt x="9740" y="1382"/>
                </a:cubicBezTo>
                <a:lnTo>
                  <a:pt x="9573" y="149"/>
                </a:lnTo>
                <a:cubicBezTo>
                  <a:pt x="9561" y="62"/>
                  <a:pt x="9518" y="0"/>
                  <a:pt x="9469" y="0"/>
                </a:cubicBezTo>
                <a:lnTo>
                  <a:pt x="3814" y="0"/>
                </a:lnTo>
                <a:close/>
                <a:moveTo>
                  <a:pt x="6792" y="1622"/>
                </a:moveTo>
                <a:lnTo>
                  <a:pt x="8483" y="1622"/>
                </a:lnTo>
                <a:cubicBezTo>
                  <a:pt x="8618" y="1622"/>
                  <a:pt x="8728" y="1820"/>
                  <a:pt x="8728" y="2063"/>
                </a:cubicBezTo>
                <a:lnTo>
                  <a:pt x="8728" y="6126"/>
                </a:lnTo>
                <a:cubicBezTo>
                  <a:pt x="8728" y="6444"/>
                  <a:pt x="8702" y="6761"/>
                  <a:pt x="8652" y="7066"/>
                </a:cubicBezTo>
                <a:lnTo>
                  <a:pt x="8233" y="9592"/>
                </a:lnTo>
                <a:cubicBezTo>
                  <a:pt x="8202" y="9780"/>
                  <a:pt x="8106" y="9907"/>
                  <a:pt x="7997" y="9905"/>
                </a:cubicBezTo>
                <a:lnTo>
                  <a:pt x="6789" y="9890"/>
                </a:lnTo>
                <a:cubicBezTo>
                  <a:pt x="6655" y="9888"/>
                  <a:pt x="6548" y="9691"/>
                  <a:pt x="6547" y="9449"/>
                </a:cubicBezTo>
                <a:lnTo>
                  <a:pt x="6547" y="2063"/>
                </a:lnTo>
                <a:cubicBezTo>
                  <a:pt x="6547" y="1820"/>
                  <a:pt x="6657" y="1622"/>
                  <a:pt x="6792" y="1622"/>
                </a:cubicBezTo>
                <a:close/>
                <a:moveTo>
                  <a:pt x="4906" y="1631"/>
                </a:moveTo>
                <a:lnTo>
                  <a:pt x="5699" y="1640"/>
                </a:lnTo>
                <a:cubicBezTo>
                  <a:pt x="5833" y="1642"/>
                  <a:pt x="5940" y="1840"/>
                  <a:pt x="5940" y="2081"/>
                </a:cubicBezTo>
                <a:lnTo>
                  <a:pt x="5940" y="6165"/>
                </a:lnTo>
                <a:cubicBezTo>
                  <a:pt x="5940" y="6409"/>
                  <a:pt x="5830" y="6607"/>
                  <a:pt x="5695" y="6607"/>
                </a:cubicBezTo>
                <a:lnTo>
                  <a:pt x="4320" y="6607"/>
                </a:lnTo>
                <a:cubicBezTo>
                  <a:pt x="4160" y="6607"/>
                  <a:pt x="4044" y="6334"/>
                  <a:pt x="4084" y="6056"/>
                </a:cubicBezTo>
                <a:lnTo>
                  <a:pt x="4668" y="1960"/>
                </a:lnTo>
                <a:cubicBezTo>
                  <a:pt x="4696" y="1764"/>
                  <a:pt x="4793" y="1629"/>
                  <a:pt x="4906" y="1631"/>
                </a:cubicBezTo>
                <a:close/>
                <a:moveTo>
                  <a:pt x="16305" y="10197"/>
                </a:moveTo>
                <a:cubicBezTo>
                  <a:pt x="16321" y="10185"/>
                  <a:pt x="16340" y="10189"/>
                  <a:pt x="16355" y="10216"/>
                </a:cubicBezTo>
                <a:lnTo>
                  <a:pt x="17783" y="12802"/>
                </a:lnTo>
                <a:cubicBezTo>
                  <a:pt x="17813" y="12857"/>
                  <a:pt x="17802" y="12951"/>
                  <a:pt x="17763" y="12979"/>
                </a:cubicBezTo>
                <a:lnTo>
                  <a:pt x="16355" y="13959"/>
                </a:lnTo>
                <a:cubicBezTo>
                  <a:pt x="16316" y="13986"/>
                  <a:pt x="16276" y="13933"/>
                  <a:pt x="16276" y="13858"/>
                </a:cubicBezTo>
                <a:lnTo>
                  <a:pt x="16276" y="10274"/>
                </a:lnTo>
                <a:cubicBezTo>
                  <a:pt x="16276" y="10236"/>
                  <a:pt x="16288" y="10210"/>
                  <a:pt x="16305" y="10197"/>
                </a:cubicBezTo>
                <a:close/>
                <a:moveTo>
                  <a:pt x="17823" y="14257"/>
                </a:moveTo>
                <a:cubicBezTo>
                  <a:pt x="17873" y="14223"/>
                  <a:pt x="17925" y="14290"/>
                  <a:pt x="17925" y="14385"/>
                </a:cubicBezTo>
                <a:lnTo>
                  <a:pt x="17925" y="16777"/>
                </a:lnTo>
                <a:cubicBezTo>
                  <a:pt x="17925" y="16851"/>
                  <a:pt x="17892" y="16911"/>
                  <a:pt x="17850" y="16911"/>
                </a:cubicBezTo>
                <a:lnTo>
                  <a:pt x="14187" y="16911"/>
                </a:lnTo>
                <a:cubicBezTo>
                  <a:pt x="14152" y="16911"/>
                  <a:pt x="14142" y="16824"/>
                  <a:pt x="14175" y="16801"/>
                </a:cubicBezTo>
                <a:lnTo>
                  <a:pt x="15078" y="16171"/>
                </a:lnTo>
                <a:cubicBezTo>
                  <a:pt x="15107" y="16151"/>
                  <a:pt x="15140" y="16179"/>
                  <a:pt x="15150" y="16232"/>
                </a:cubicBezTo>
                <a:lnTo>
                  <a:pt x="15169" y="16323"/>
                </a:lnTo>
                <a:cubicBezTo>
                  <a:pt x="15181" y="16382"/>
                  <a:pt x="15210" y="16421"/>
                  <a:pt x="15245" y="16421"/>
                </a:cubicBezTo>
                <a:lnTo>
                  <a:pt x="16185" y="16421"/>
                </a:lnTo>
                <a:cubicBezTo>
                  <a:pt x="16235" y="16421"/>
                  <a:pt x="16276" y="16347"/>
                  <a:pt x="16276" y="16256"/>
                </a:cubicBezTo>
                <a:lnTo>
                  <a:pt x="16276" y="15450"/>
                </a:lnTo>
                <a:cubicBezTo>
                  <a:pt x="16276" y="15382"/>
                  <a:pt x="16298" y="15322"/>
                  <a:pt x="16333" y="15298"/>
                </a:cubicBezTo>
                <a:lnTo>
                  <a:pt x="17823" y="14257"/>
                </a:lnTo>
                <a:close/>
                <a:moveTo>
                  <a:pt x="3453" y="15325"/>
                </a:moveTo>
                <a:cubicBezTo>
                  <a:pt x="4222" y="15325"/>
                  <a:pt x="4845" y="16448"/>
                  <a:pt x="4845" y="17836"/>
                </a:cubicBezTo>
                <a:cubicBezTo>
                  <a:pt x="4845" y="19223"/>
                  <a:pt x="4222" y="20349"/>
                  <a:pt x="3453" y="20349"/>
                </a:cubicBezTo>
                <a:cubicBezTo>
                  <a:pt x="2683" y="20349"/>
                  <a:pt x="2059" y="19223"/>
                  <a:pt x="2059" y="17836"/>
                </a:cubicBezTo>
                <a:cubicBezTo>
                  <a:pt x="2059" y="16448"/>
                  <a:pt x="2683" y="15325"/>
                  <a:pt x="3453" y="15325"/>
                </a:cubicBezTo>
                <a:close/>
              </a:path>
            </a:pathLst>
          </a:custGeom>
          <a:solidFill>
            <a:schemeClr val="accent3">
              <a:hueOff val="557972"/>
              <a:lumOff val="-1254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1572 -0.106835" origin="layout" pathEditMode="relative">
                                      <p:cBhvr>
                                        <p:cTn id="6" dur="1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98689 -0.054891" origin="layout" pathEditMode="relative">
                                      <p:cBhvr>
                                        <p:cTn id="9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552" y="0"/>
            <a:ext cx="868769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ine"/>
          <p:cNvSpPr/>
          <p:nvPr/>
        </p:nvSpPr>
        <p:spPr>
          <a:xfrm flipH="1" flipV="1">
            <a:off x="2730034" y="123576"/>
            <a:ext cx="5406498" cy="4977191"/>
          </a:xfrm>
          <a:prstGeom prst="line">
            <a:avLst/>
          </a:prstGeom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Line"/>
          <p:cNvSpPr/>
          <p:nvPr/>
        </p:nvSpPr>
        <p:spPr>
          <a:xfrm>
            <a:off x="2284338" y="8954947"/>
            <a:ext cx="5724643" cy="63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52"/>
                </a:moveTo>
                <a:lnTo>
                  <a:pt x="5228" y="241"/>
                </a:lnTo>
                <a:lnTo>
                  <a:pt x="9646" y="0"/>
                </a:lnTo>
                <a:lnTo>
                  <a:pt x="15254" y="1021"/>
                </a:lnTo>
                <a:lnTo>
                  <a:pt x="19101" y="7786"/>
                </a:lnTo>
                <a:lnTo>
                  <a:pt x="21600" y="21600"/>
                </a:lnTo>
              </a:path>
            </a:pathLst>
          </a:custGeom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Triangle"/>
          <p:cNvSpPr/>
          <p:nvPr/>
        </p:nvSpPr>
        <p:spPr>
          <a:xfrm rot="6965239">
            <a:off x="6508907" y="5297379"/>
            <a:ext cx="1491578" cy="3480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Line"/>
          <p:cNvSpPr/>
          <p:nvPr/>
        </p:nvSpPr>
        <p:spPr>
          <a:xfrm flipV="1">
            <a:off x="3840686" y="2046197"/>
            <a:ext cx="434948" cy="183965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1" name="Line"/>
          <p:cNvSpPr/>
          <p:nvPr/>
        </p:nvSpPr>
        <p:spPr>
          <a:xfrm flipH="1">
            <a:off x="2840923" y="6147858"/>
            <a:ext cx="520990" cy="176049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Lateral extension?"/>
          <p:cNvSpPr txBox="1"/>
          <p:nvPr/>
        </p:nvSpPr>
        <p:spPr>
          <a:xfrm>
            <a:off x="2235380" y="4853881"/>
            <a:ext cx="2789530" cy="461060"/>
          </a:xfrm>
          <a:prstGeom prst="rect">
            <a:avLst/>
          </a:prstGeom>
          <a:solidFill>
            <a:srgbClr val="A9A9A9">
              <a:alpha val="7917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Lateral extension?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6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82994" y="182994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00099 -0.064751" origin="layout" pathEditMode="relative">
                                      <p:cBhvr>
                                        <p:cTn id="9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sp>
        <p:nvSpPr>
          <p:cNvPr id="185" name="Did Garlock and/or Furnace Creek faults exist before detachment structur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Did Garlock and/or Furnace Creek faults exist before detachment structure?</a:t>
            </a:r>
          </a:p>
          <a:p>
            <a:pPr/>
            <a:r>
              <a:t>How far west to the west does the detachment exist (rocks west of the Panamint block)?</a:t>
            </a:r>
          </a:p>
          <a:p>
            <a:pPr/>
            <a:r>
              <a:t>Is there geologic evidence for extension along the Death Valley fault structure?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552" y="0"/>
            <a:ext cx="868769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585554" y="2590800"/>
            <a:ext cx="5599492" cy="6286500"/>
          </a:xfrm>
          <a:prstGeom prst="rect">
            <a:avLst/>
          </a:prstGeom>
        </p:spPr>
      </p:pic>
      <p:sp>
        <p:nvSpPr>
          <p:cNvPr id="128" name="The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 The Problem</a:t>
            </a:r>
          </a:p>
        </p:txBody>
      </p:sp>
      <p:sp>
        <p:nvSpPr>
          <p:cNvPr id="129" name="Magnitude of strike-slip offset on fault zones in Death Valley are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Magnitude of strike-slip offset on fault zones in Death Valley area</a:t>
            </a:r>
          </a:p>
          <a:p>
            <a:pPr/>
            <a:r>
              <a:t>Furnace Creek fault = 40-100km right-lateral offset</a:t>
            </a:r>
          </a:p>
          <a:p>
            <a:pPr/>
            <a:r>
              <a:t>Death Valley fault = 8km right-lateral offset</a:t>
            </a:r>
          </a:p>
        </p:txBody>
      </p:sp>
      <p:sp>
        <p:nvSpPr>
          <p:cNvPr id="130" name="Line"/>
          <p:cNvSpPr/>
          <p:nvPr/>
        </p:nvSpPr>
        <p:spPr>
          <a:xfrm>
            <a:off x="8415031" y="6166037"/>
            <a:ext cx="2236682" cy="2586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0237" y="20130"/>
                </a:lnTo>
                <a:lnTo>
                  <a:pt x="18025" y="19354"/>
                </a:lnTo>
                <a:lnTo>
                  <a:pt x="15061" y="17585"/>
                </a:lnTo>
                <a:lnTo>
                  <a:pt x="12516" y="14895"/>
                </a:lnTo>
                <a:lnTo>
                  <a:pt x="9674" y="11482"/>
                </a:lnTo>
                <a:lnTo>
                  <a:pt x="7497" y="8835"/>
                </a:lnTo>
                <a:lnTo>
                  <a:pt x="4599" y="6445"/>
                </a:lnTo>
                <a:lnTo>
                  <a:pt x="2650" y="3952"/>
                </a:lnTo>
                <a:lnTo>
                  <a:pt x="1726" y="264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Line"/>
          <p:cNvSpPr/>
          <p:nvPr/>
        </p:nvSpPr>
        <p:spPr>
          <a:xfrm>
            <a:off x="7024455" y="2662706"/>
            <a:ext cx="3381998" cy="303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37" y="2943"/>
                </a:lnTo>
                <a:lnTo>
                  <a:pt x="4493" y="5087"/>
                </a:lnTo>
                <a:lnTo>
                  <a:pt x="6229" y="6991"/>
                </a:lnTo>
                <a:lnTo>
                  <a:pt x="8257" y="8716"/>
                </a:lnTo>
                <a:lnTo>
                  <a:pt x="9780" y="10867"/>
                </a:lnTo>
                <a:lnTo>
                  <a:pt x="11997" y="12701"/>
                </a:lnTo>
                <a:lnTo>
                  <a:pt x="14587" y="14781"/>
                </a:lnTo>
                <a:lnTo>
                  <a:pt x="18194" y="17771"/>
                </a:lnTo>
                <a:lnTo>
                  <a:pt x="20596" y="20219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Line"/>
          <p:cNvSpPr/>
          <p:nvPr/>
        </p:nvSpPr>
        <p:spPr>
          <a:xfrm flipH="1" flipV="1">
            <a:off x="8251096" y="6302391"/>
            <a:ext cx="485442" cy="704291"/>
          </a:xfrm>
          <a:prstGeom prst="line">
            <a:avLst/>
          </a:prstGeom>
          <a:ln w="12700">
            <a:solidFill>
              <a:schemeClr val="accent5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Line"/>
          <p:cNvSpPr/>
          <p:nvPr/>
        </p:nvSpPr>
        <p:spPr>
          <a:xfrm>
            <a:off x="9097739" y="6720383"/>
            <a:ext cx="376970" cy="591358"/>
          </a:xfrm>
          <a:prstGeom prst="line">
            <a:avLst/>
          </a:prstGeom>
          <a:ln w="12700">
            <a:solidFill>
              <a:schemeClr val="accent5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Line"/>
          <p:cNvSpPr/>
          <p:nvPr/>
        </p:nvSpPr>
        <p:spPr>
          <a:xfrm flipH="1" flipV="1">
            <a:off x="7840808" y="3713112"/>
            <a:ext cx="669955" cy="669956"/>
          </a:xfrm>
          <a:prstGeom prst="line">
            <a:avLst/>
          </a:prstGeom>
          <a:ln w="12700">
            <a:solidFill>
              <a:schemeClr val="accent5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Line"/>
          <p:cNvSpPr/>
          <p:nvPr/>
        </p:nvSpPr>
        <p:spPr>
          <a:xfrm>
            <a:off x="8398702" y="3733778"/>
            <a:ext cx="638374" cy="638374"/>
          </a:xfrm>
          <a:prstGeom prst="line">
            <a:avLst/>
          </a:prstGeom>
          <a:ln w="12700">
            <a:solidFill>
              <a:schemeClr val="accent5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70km"/>
          <p:cNvSpPr txBox="1"/>
          <p:nvPr/>
        </p:nvSpPr>
        <p:spPr>
          <a:xfrm>
            <a:off x="7328168" y="4016109"/>
            <a:ext cx="904342" cy="461060"/>
          </a:xfrm>
          <a:prstGeom prst="rect">
            <a:avLst/>
          </a:prstGeom>
          <a:solidFill>
            <a:srgbClr val="A9A9A9">
              <a:alpha val="7917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70km</a:t>
            </a:r>
          </a:p>
        </p:txBody>
      </p:sp>
      <p:sp>
        <p:nvSpPr>
          <p:cNvPr id="137" name="8km"/>
          <p:cNvSpPr txBox="1"/>
          <p:nvPr/>
        </p:nvSpPr>
        <p:spPr>
          <a:xfrm>
            <a:off x="7739663" y="6671117"/>
            <a:ext cx="734874" cy="461060"/>
          </a:xfrm>
          <a:prstGeom prst="rect">
            <a:avLst/>
          </a:prstGeom>
          <a:solidFill>
            <a:srgbClr val="A9A9A9">
              <a:alpha val="8693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8km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463" y="31120"/>
            <a:ext cx="11201874" cy="9691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Hypothesis Present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Hypothesis Presented</a:t>
            </a:r>
          </a:p>
        </p:txBody>
      </p:sp>
      <p:sp>
        <p:nvSpPr>
          <p:cNvPr id="144" name="Precambrian through Mesozoic rocks in Panamint Range were transported along a low angle detachment fault structure (or system of fault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Precambrian through Mesozoic rocks in Panamint Range were transported along a low angle detachment fault structure (or system of faults)</a:t>
            </a:r>
          </a:p>
          <a:p>
            <a:pPr/>
            <a:r>
              <a:t>80 km of of NW transport</a:t>
            </a:r>
          </a:p>
          <a:p>
            <a:pPr/>
            <a:r>
              <a:t>Chaotic breccia and turtleback surfaces represent the detachment</a:t>
            </a:r>
          </a:p>
          <a:p>
            <a:pPr/>
            <a:r>
              <a:t>Late Cenozoic timing because of 6-8ma volcanics and late normal faulting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933" y="0"/>
            <a:ext cx="853293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3296" t="0" r="13296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51" name="Evi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</a:t>
            </a:r>
          </a:p>
        </p:txBody>
      </p:sp>
      <p:sp>
        <p:nvSpPr>
          <p:cNvPr id="152" name="10km of Precambrian and Paleozoic strata absent in Black Mountain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10km of Precambrian and Paleozoic strata absent in Black Mountains</a:t>
            </a:r>
          </a:p>
          <a:p>
            <a:pPr/>
            <a:r>
              <a:t>Unlikely an erosion phenomenon</a:t>
            </a:r>
          </a:p>
          <a:p>
            <a:pPr/>
            <a:r>
              <a:t>Stratigraphic thickness trends and offsets are consistent with this reconstruction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mpl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Implications</a:t>
            </a:r>
          </a:p>
        </p:txBody>
      </p:sp>
      <p:sp>
        <p:nvSpPr>
          <p:cNvPr id="155" name="Death Valley fault zone needs little right-lateral offset (could be entirely extensional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Death Valley fault zone needs little right-lateral offset (could be entirely extensional)</a:t>
            </a:r>
          </a:p>
          <a:p>
            <a:pPr/>
            <a:r>
              <a:t>Explains why 200km Furnace Creek fault zone abruptly ends in this area</a:t>
            </a:r>
          </a:p>
          <a:p>
            <a:pPr/>
            <a:r>
              <a:t>Panamint block and Black Mountains block moved on separate, shallow west-dipping detachments (BMb = structurally lower) </a:t>
            </a:r>
          </a:p>
          <a:p>
            <a:pPr/>
            <a:r>
              <a:t>Works with early interpretations of the area (Noble 1941)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0" y="1663700"/>
            <a:ext cx="11518900" cy="642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